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3"/>
  </p:notesMasterIdLst>
  <p:sldIdLst>
    <p:sldId id="312" r:id="rId6"/>
    <p:sldId id="319" r:id="rId7"/>
    <p:sldId id="269" r:id="rId8"/>
    <p:sldId id="297" r:id="rId9"/>
    <p:sldId id="304" r:id="rId10"/>
    <p:sldId id="306" r:id="rId11"/>
    <p:sldId id="305" r:id="rId12"/>
    <p:sldId id="286" r:id="rId13"/>
    <p:sldId id="321" r:id="rId14"/>
    <p:sldId id="322" r:id="rId15"/>
    <p:sldId id="323" r:id="rId16"/>
    <p:sldId id="320" r:id="rId17"/>
    <p:sldId id="324" r:id="rId18"/>
    <p:sldId id="315" r:id="rId19"/>
    <p:sldId id="316" r:id="rId20"/>
    <p:sldId id="308" r:id="rId21"/>
    <p:sldId id="313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077537-B2A0-74EC-40E5-4B6494107905}" name="Angelique van Beuzekom" initials="AB" userId="S::a.vanbeuzekom@cnv.nl::a5dcaf1c-d000-49de-94b4-4e11a86f6e8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32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30118-5EBE-490B-8F62-B8A53186E037}" v="1" dt="2025-05-26T08:29:50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871" autoAdjust="0"/>
  </p:normalViewPr>
  <p:slideViewPr>
    <p:cSldViewPr snapToGrid="0">
      <p:cViewPr varScale="1">
        <p:scale>
          <a:sx n="89" d="100"/>
          <a:sy n="89" d="100"/>
        </p:scale>
        <p:origin x="1398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0863D-7038-4C73-95BF-181ECEF7F4FF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54270-50A7-40EF-9700-8007C8FE8B5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180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p.nl/publicaties/factsheets/2022/06/01/kerncijfers-jonge-mantelzorgers-in-nederland-16-24-jaar#:~:text=Ongeveer%20een%20half%20miljoen%20jongeren,vaak%20goed%2C%20maar%20niet%20altijd.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4270-50A7-40EF-9700-8007C8FE8B5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4187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3"/>
              </a:rPr>
              <a:t>Kerncijfers jonge mantelzorgers in Nederland (16 - 24 jaar) | </a:t>
            </a:r>
            <a:r>
              <a:rPr lang="nl-NL" dirty="0" err="1">
                <a:hlinkClick r:id="rId3"/>
              </a:rPr>
              <a:t>Factsheet</a:t>
            </a:r>
            <a:r>
              <a:rPr lang="nl-NL" dirty="0">
                <a:hlinkClick r:id="rId3"/>
              </a:rPr>
              <a:t> | Sociaal en Cultureel Planbureau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4270-50A7-40EF-9700-8007C8FE8B5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36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4270-50A7-40EF-9700-8007C8FE8B5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373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54270-50A7-40EF-9700-8007C8FE8B5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302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1087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540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232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834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14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9948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30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370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907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52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485A-2A4C-4BF8-8D03-1A8D1177FDB7}" type="datetimeFigureOut">
              <a:rPr lang="nl-NL" smtClean="0"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7378A-239D-4C42-AA8D-F485347A4E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355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3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fld id="{85CC485A-2A4C-4BF8-8D03-1A8D1177FDB7}" type="datetimeFigureOut">
              <a:rPr lang="nl-NL" smtClean="0"/>
              <a:pPr/>
              <a:t>6-6-2025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raphik Medium" panose="020B0503030202060203" pitchFamily="34" charset="77"/>
              </a:defRPr>
            </a:lvl1pPr>
          </a:lstStyle>
          <a:p>
            <a:fld id="{1BC7378A-239D-4C42-AA8D-F485347A4EC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569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Graphik Medium" panose="020B050303020206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raphik Medium" panose="020B050303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7F5F2EFD-DE4B-3EEE-AB2B-A2C3D031BE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5" y="352056"/>
            <a:ext cx="1686354" cy="94048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F235F3C-CC4F-1729-4660-8665BCA14A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3172" y="0"/>
            <a:ext cx="1921258" cy="1644596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2555A455-C31C-3E5B-70F1-8CAAE5F482CC}"/>
              </a:ext>
            </a:extLst>
          </p:cNvPr>
          <p:cNvSpPr txBox="1">
            <a:spLocks/>
          </p:cNvSpPr>
          <p:nvPr/>
        </p:nvSpPr>
        <p:spPr>
          <a:xfrm>
            <a:off x="1874305" y="2068946"/>
            <a:ext cx="9466493" cy="2789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marL="12700" indent="-12700" algn="l"/>
            <a:r>
              <a:rPr lang="nl-NL" sz="96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De werkende </a:t>
            </a:r>
          </a:p>
          <a:p>
            <a:pPr marL="12700" indent="-12700" algn="l"/>
            <a:r>
              <a:rPr lang="nl-NL" sz="96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mantelzorger</a:t>
            </a: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BEB27DA-D1EF-36AF-B51A-38A22D4D3957}"/>
              </a:ext>
            </a:extLst>
          </p:cNvPr>
          <p:cNvSpPr txBox="1">
            <a:spLocks/>
          </p:cNvSpPr>
          <p:nvPr/>
        </p:nvSpPr>
        <p:spPr>
          <a:xfrm>
            <a:off x="1874306" y="4901641"/>
            <a:ext cx="9378435" cy="96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 sz="2800">
                <a:solidFill>
                  <a:schemeClr val="bg1"/>
                </a:solidFill>
                <a:latin typeface="Graphik Bold"/>
                <a:cs typeface="Calibri"/>
              </a:rPr>
              <a:t>Jong én mantelzorger: Onzichtbare kracht, zichtbare impact</a:t>
            </a:r>
            <a:br>
              <a:rPr lang="nl-NL" sz="320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32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20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9B14-D7F5-804F-BEA1-CE53D7F091B4}"/>
              </a:ext>
            </a:extLst>
          </p:cNvPr>
          <p:cNvSpPr txBox="1">
            <a:spLocks/>
          </p:cNvSpPr>
          <p:nvPr/>
        </p:nvSpPr>
        <p:spPr>
          <a:xfrm>
            <a:off x="1413472" y="3099557"/>
            <a:ext cx="9365055" cy="6588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Heb je vragen over dit thema? Stel ze in de chat van dit </a:t>
            </a:r>
            <a:r>
              <a:rPr lang="nl-NL" err="1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webinar</a:t>
            </a: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.</a:t>
            </a:r>
          </a:p>
          <a:p>
            <a:pPr algn="l">
              <a:lnSpc>
                <a:spcPct val="150000"/>
              </a:lnSpc>
            </a:pPr>
            <a:endParaRPr lang="nl-NL" sz="1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1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08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Even voorstellen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94235"/>
            <a:ext cx="9976556" cy="288950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Angelique van Beuzekom – Host en communicatieadviseur CNV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Rieky Seine – Coördinator JMZ Pro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Vianna Spang – Ervaringsdeskundige MantelzorgNL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 </a:t>
            </a:r>
          </a:p>
          <a:p>
            <a:pPr marL="457200" lvl="2" indent="0">
              <a:lnSpc>
                <a:spcPct val="150000"/>
              </a:lnSpc>
              <a:spcBef>
                <a:spcPts val="1000"/>
              </a:spcBef>
              <a:buNone/>
            </a:pPr>
            <a:br>
              <a:rPr lang="nl-NL"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3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34112"/>
            <a:ext cx="11266284" cy="1584399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Wat is een jonge mantelzorger precies?</a:t>
            </a:r>
            <a:endParaRPr lang="nl-NL" sz="3200">
              <a:solidFill>
                <a:srgbClr val="683282"/>
              </a:solidFill>
              <a:latin typeface="Graphik Bold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BA9B14-D7F5-804F-BEA1-CE53D7F091B4}"/>
              </a:ext>
            </a:extLst>
          </p:cNvPr>
          <p:cNvSpPr txBox="1">
            <a:spLocks/>
          </p:cNvSpPr>
          <p:nvPr/>
        </p:nvSpPr>
        <p:spPr>
          <a:xfrm>
            <a:off x="838200" y="2118511"/>
            <a:ext cx="9976556" cy="4739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Tot 25 jaar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Zorgen voor of zorgen maken om naaste met: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Ziekte, beperking, psychische kwetsbaarheid, verslaving, etc.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Zorg is de norm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Missen vaak zelf aandacht of ondersteuning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Herkennen zichzelf vaak </a:t>
            </a:r>
            <a:r>
              <a:rPr lang="nl-NL" u="sng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NIET</a:t>
            </a: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 als mantelzorger</a:t>
            </a:r>
          </a:p>
          <a:p>
            <a:pPr algn="l">
              <a:lnSpc>
                <a:spcPct val="150000"/>
              </a:lnSpc>
            </a:pPr>
            <a:endParaRPr lang="nl-NL" sz="1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9103E25-FFAF-7FCF-5C26-47338AB92D4C}"/>
              </a:ext>
            </a:extLst>
          </p:cNvPr>
          <p:cNvSpPr txBox="1">
            <a:spLocks/>
          </p:cNvSpPr>
          <p:nvPr/>
        </p:nvSpPr>
        <p:spPr>
          <a:xfrm>
            <a:off x="8208476" y="6405370"/>
            <a:ext cx="3983524" cy="4481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nl-NL" sz="1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Sociaal en Cultureel Planbureau 2022</a:t>
            </a:r>
          </a:p>
        </p:txBody>
      </p:sp>
    </p:spTree>
    <p:extLst>
      <p:ext uri="{BB962C8B-B14F-4D97-AF65-F5344CB8AC3E}">
        <p14:creationId xmlns:p14="http://schemas.microsoft.com/office/powerpoint/2010/main" val="2939126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5683" y="816353"/>
            <a:ext cx="10980634" cy="925481"/>
          </a:xfrm>
        </p:spPr>
        <p:txBody>
          <a:bodyPr>
            <a:no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Cijfers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802412D7-1840-325E-3C32-B8333836A5EA}"/>
              </a:ext>
            </a:extLst>
          </p:cNvPr>
          <p:cNvSpPr txBox="1">
            <a:spLocks/>
          </p:cNvSpPr>
          <p:nvPr/>
        </p:nvSpPr>
        <p:spPr>
          <a:xfrm>
            <a:off x="990600" y="20466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nl-NL"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10" name="Tijdelijke aanduiding voor inhoud 2">
            <a:extLst>
              <a:ext uri="{FF2B5EF4-FFF2-40B4-BE49-F238E27FC236}">
                <a16:creationId xmlns:a16="http://schemas.microsoft.com/office/drawing/2014/main" id="{9A9B88C8-6134-D5D0-7826-5C4F2DFD5636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Tekst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59571DC7-2299-869F-C52D-61BD52147106}"/>
              </a:ext>
            </a:extLst>
          </p:cNvPr>
          <p:cNvSpPr txBox="1">
            <a:spLocks/>
          </p:cNvSpPr>
          <p:nvPr/>
        </p:nvSpPr>
        <p:spPr>
          <a:xfrm>
            <a:off x="990600" y="1912894"/>
            <a:ext cx="9976556" cy="4811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Ruim 1 op de 4 jongeren is mantelzorger (ongeveer 500.000)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36% voelt zich matig tot ernstig belast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72% combineert mantelzorg met een opleiding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Driekwart heeft ook een betaalde baan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Slechts 25% ziet zichzelf als mantelzorger</a:t>
            </a: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0AB4B01-5625-751C-DABF-436AB77ED8B4}"/>
              </a:ext>
            </a:extLst>
          </p:cNvPr>
          <p:cNvSpPr txBox="1"/>
          <p:nvPr/>
        </p:nvSpPr>
        <p:spPr>
          <a:xfrm>
            <a:off x="6096000" y="6487706"/>
            <a:ext cx="6097508" cy="370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nl-NL" sz="1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Bron: Sociaal en Cultureel Planbureau 2022</a:t>
            </a:r>
          </a:p>
        </p:txBody>
      </p:sp>
    </p:spTree>
    <p:extLst>
      <p:ext uri="{BB962C8B-B14F-4D97-AF65-F5344CB8AC3E}">
        <p14:creationId xmlns:p14="http://schemas.microsoft.com/office/powerpoint/2010/main" val="3412412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838200" y="901874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Waarom relevant voor werkgevers?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5"/>
            <a:ext cx="9976556" cy="4895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Jonge mantelzorgers delen hun situatie vaak niet uit zichzelf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Zonder erkenning 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Risico op stress 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Uitval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Verminderde inzetbaarheid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Met erkenning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Loyaliteit</a:t>
            </a:r>
          </a:p>
          <a:p>
            <a:pPr marL="800100" lvl="1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Veerkracht</a:t>
            </a: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b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Misverstanden &amp; stigma’s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2188EBE-816E-7C9C-A1F1-B0F7C243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235"/>
            <a:ext cx="9976556" cy="4316442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150000"/>
              </a:lnSpc>
              <a:spcBef>
                <a:spcPts val="1000"/>
              </a:spcBef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Vooroordeel: mantelzorg = uitval, ziekte, problemen</a:t>
            </a:r>
          </a:p>
          <a:p>
            <a:pPr marL="342900" lvl="1" indent="-342900">
              <a:lnSpc>
                <a:spcPct val="150000"/>
              </a:lnSpc>
              <a:spcBef>
                <a:spcPts val="1000"/>
              </a:spcBef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Realiteit: jonge mantelzorgers hebben unieke skills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Plannen &amp; organiseren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Stressbestendigheid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Zelfstandigheid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Empathisch vermogen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Verantwoordelijkheidsgevoel </a:t>
            </a:r>
          </a:p>
          <a:p>
            <a:pPr marL="342900" lvl="1" indent="-342900">
              <a:lnSpc>
                <a:spcPct val="150000"/>
              </a:lnSpc>
              <a:spcBef>
                <a:spcPts val="1000"/>
              </a:spcBef>
            </a:pPr>
            <a:endParaRPr lang="nl-NL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9F767460-997A-1F03-EB7C-C8395E3B114E}"/>
              </a:ext>
            </a:extLst>
          </p:cNvPr>
          <p:cNvSpPr txBox="1">
            <a:spLocks/>
          </p:cNvSpPr>
          <p:nvPr/>
        </p:nvSpPr>
        <p:spPr>
          <a:xfrm>
            <a:off x="990600" y="20466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02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697490" y="398126"/>
            <a:ext cx="10262616" cy="1351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/>
                <a:cs typeface="Calibri"/>
              </a:rPr>
              <a:t>Solliciteren als jonge mantelzorger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83468" y="1497916"/>
            <a:ext cx="10840770" cy="4797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Werkgevers schrikken snel</a:t>
            </a:r>
          </a:p>
          <a:p>
            <a:pPr marL="342900" lvl="1" indent="-3429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CV wordt vergeten</a:t>
            </a:r>
          </a:p>
          <a:p>
            <a:pPr marL="342900" lvl="1" indent="-3429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Gevolg: geen stageplek, sollicitatie afgewezen, baan verloren</a:t>
            </a:r>
          </a:p>
          <a:p>
            <a:pPr marL="342900" lvl="1" indent="-3429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Situatie wordt stilgehouden tot na proeftijd</a:t>
            </a:r>
          </a:p>
          <a:p>
            <a:pPr marL="342900" lvl="1" indent="-3429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Wat kun je doen als werkgever?</a:t>
            </a:r>
          </a:p>
          <a:p>
            <a:pPr marL="800100" lvl="2" indent="-342900" algn="l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Open, neutrale vragen stellen</a:t>
            </a:r>
          </a:p>
          <a:p>
            <a:pPr marL="800100" lvl="2" indent="-342900" algn="l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Focus op motivatie</a:t>
            </a:r>
          </a:p>
          <a:p>
            <a:pPr marL="800100" lvl="2" indent="-342900" algn="l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Zie mantelzorg als pluspunt, niet als minpunt</a:t>
            </a:r>
          </a:p>
          <a:p>
            <a:pPr marL="0" lvl="1" algn="l">
              <a:lnSpc>
                <a:spcPct val="150000"/>
              </a:lnSpc>
              <a:spcBef>
                <a:spcPts val="1000"/>
              </a:spcBef>
            </a:pPr>
            <a:endParaRPr lang="nl-NL" sz="2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558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Herkenning op de werkvloer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52188EBE-816E-7C9C-A1F1-B0F7C2438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235"/>
            <a:ext cx="10363200" cy="431644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lvl="1" indent="-342900">
              <a:lnSpc>
                <a:spcPct val="150000"/>
              </a:lnSpc>
              <a:spcBef>
                <a:spcPts val="1000"/>
              </a:spcBef>
            </a:pPr>
            <a:r>
              <a:rPr lang="nl-NL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Signalen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 sz="2200">
                <a:solidFill>
                  <a:schemeClr val="bg1"/>
                </a:solidFill>
                <a:latin typeface="Graphik Regular"/>
                <a:cs typeface="Calibri"/>
              </a:rPr>
              <a:t>Vermoeidheid, teruggetrokken gedrag, telefoon niet altijd aan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 sz="2200">
                <a:solidFill>
                  <a:schemeClr val="bg1"/>
                </a:solidFill>
                <a:latin typeface="Graphik Regular"/>
                <a:cs typeface="Calibri"/>
              </a:rPr>
              <a:t>Geen deelname aan sociale activiteiten</a:t>
            </a:r>
          </a:p>
          <a:p>
            <a:pPr marL="800100" lvl="2" indent="-342900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§"/>
            </a:pPr>
            <a:r>
              <a:rPr lang="nl-NL" sz="2200">
                <a:solidFill>
                  <a:schemeClr val="bg1"/>
                </a:solidFill>
                <a:latin typeface="Graphik Regular"/>
                <a:cs typeface="Calibri"/>
              </a:rPr>
              <a:t>Vermijden van persoonlijke vragen</a:t>
            </a:r>
          </a:p>
          <a:p>
            <a:pPr marL="342900" lvl="1" indent="-342900">
              <a:lnSpc>
                <a:spcPct val="150000"/>
              </a:lnSpc>
              <a:spcBef>
                <a:spcPts val="1000"/>
              </a:spcBef>
            </a:pPr>
            <a:r>
              <a:rPr lang="nl-NL" b="1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Tip voor leidinggevenden: let op gedrag, niet alleen op woorden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9F767460-997A-1F03-EB7C-C8395E3B114E}"/>
              </a:ext>
            </a:extLst>
          </p:cNvPr>
          <p:cNvSpPr txBox="1">
            <a:spLocks/>
          </p:cNvSpPr>
          <p:nvPr/>
        </p:nvSpPr>
        <p:spPr>
          <a:xfrm>
            <a:off x="990600" y="2046635"/>
            <a:ext cx="9976556" cy="2889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240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697490" y="542810"/>
            <a:ext cx="11029438" cy="1351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/>
                <a:cs typeface="Calibri"/>
              </a:rPr>
              <a:t>Wat kun je als leidinggevende of collega doen?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65361" y="1778487"/>
            <a:ext cx="10840770" cy="4797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l">
              <a:lnSpc>
                <a:spcPct val="150000"/>
              </a:lnSpc>
              <a:spcBef>
                <a:spcPts val="1000"/>
              </a:spcBef>
            </a:pPr>
            <a:r>
              <a:rPr lang="nl-NL" sz="2400" b="1" err="1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DO’s</a:t>
            </a:r>
            <a:endParaRPr lang="nl-NL" sz="2400" b="1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lvl="2" indent="-457200" algn="l">
              <a:lnSpc>
                <a:spcPct val="150000"/>
              </a:lnSpc>
              <a:spcBef>
                <a:spcPts val="1000"/>
              </a:spcBef>
              <a:buFont typeface="Graphik Regular" panose="020B0503030202060203" pitchFamily="34" charset="0"/>
              <a:buChar char="+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Toon belangstelling, zonder oordeel</a:t>
            </a:r>
          </a:p>
          <a:p>
            <a:pPr lvl="2" indent="-457200" algn="l">
              <a:lnSpc>
                <a:spcPct val="150000"/>
              </a:lnSpc>
              <a:spcBef>
                <a:spcPts val="1000"/>
              </a:spcBef>
              <a:buFont typeface="Graphik Regular" panose="020B0503030202060203" pitchFamily="34" charset="0"/>
              <a:buChar char="+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Bied flexibiliteit</a:t>
            </a:r>
          </a:p>
          <a:p>
            <a:pPr lvl="2" indent="-457200" algn="l">
              <a:lnSpc>
                <a:spcPct val="150000"/>
              </a:lnSpc>
              <a:spcBef>
                <a:spcPts val="1000"/>
              </a:spcBef>
              <a:buFont typeface="Graphik Regular" panose="020B0503030202060203" pitchFamily="34" charset="0"/>
              <a:buChar char="+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Bied ruimte om te praten</a:t>
            </a:r>
          </a:p>
          <a:p>
            <a:pPr marL="0" lvl="1" algn="l">
              <a:lnSpc>
                <a:spcPct val="150000"/>
              </a:lnSpc>
              <a:spcBef>
                <a:spcPts val="1000"/>
              </a:spcBef>
            </a:pPr>
            <a:r>
              <a:rPr lang="nl-NL" sz="2400" b="1" err="1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DON’Ts</a:t>
            </a:r>
            <a:endParaRPr lang="nl-NL" sz="2400" b="1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800100" lvl="2" indent="-342900" algn="l">
              <a:lnSpc>
                <a:spcPct val="150000"/>
              </a:lnSpc>
              <a:spcBef>
                <a:spcPts val="1000"/>
              </a:spcBef>
              <a:buFont typeface="Graphik Regular" panose="020B0503030202060203" pitchFamily="34" charset="0"/>
              <a:buChar char="–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Geen suggestieve vragen</a:t>
            </a:r>
          </a:p>
          <a:p>
            <a:pPr marL="800100" lvl="2" indent="-342900" algn="l">
              <a:lnSpc>
                <a:spcPct val="150000"/>
              </a:lnSpc>
              <a:spcBef>
                <a:spcPts val="1000"/>
              </a:spcBef>
              <a:buFont typeface="Graphik Regular" panose="020B0503030202060203" pitchFamily="34" charset="0"/>
              <a:buChar char="–"/>
            </a:pPr>
            <a:r>
              <a:rPr lang="nl-NL" sz="2200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Geen ongevraagde oplossingen opleggen </a:t>
            </a:r>
          </a:p>
          <a:p>
            <a:pPr lvl="1" indent="-457200" algn="l">
              <a:lnSpc>
                <a:spcPct val="150000"/>
              </a:lnSpc>
              <a:spcBef>
                <a:spcPts val="1000"/>
              </a:spcBef>
              <a:buFont typeface="Wingdings" panose="05000000000000000000" pitchFamily="2" charset="2"/>
              <a:buChar char="ü"/>
            </a:pPr>
            <a:endParaRPr lang="nl-NL" sz="24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42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Wat vraagt dit van HR en beleid?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2C9F635-8DCA-6F73-B08C-44BB4347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3888"/>
            <a:ext cx="9975850" cy="487810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Wie is aanspreekpunt bij zorgen?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Beleid rondom levensgebeurtenissen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Regie bij HR, ruimte bij leidinggevende, steun in team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Beschikbare faciliteiten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200">
                <a:solidFill>
                  <a:schemeClr val="bg1"/>
                </a:solidFill>
                <a:latin typeface="Graphik Regular"/>
                <a:cs typeface="Calibri"/>
              </a:rPr>
              <a:t>Flexibele werktijden/werkplekken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200">
                <a:solidFill>
                  <a:schemeClr val="bg1"/>
                </a:solidFill>
                <a:latin typeface="Graphik Regular"/>
                <a:cs typeface="Calibri"/>
              </a:rPr>
              <a:t>Scholing teamleiders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200">
                <a:solidFill>
                  <a:schemeClr val="bg1"/>
                </a:solidFill>
                <a:latin typeface="Graphik Regular"/>
                <a:cs typeface="Calibri"/>
              </a:rPr>
              <a:t>Lotgenotenbijeenkomsten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760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616009" y="884782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/>
                <a:cs typeface="Calibri"/>
              </a:rPr>
              <a:t>Wat kan de mantelzorger zelf doen?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4"/>
            <a:ext cx="10840770" cy="4797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Erken dat je mantelzorger bent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Leidinggevende inlichten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Gebruik maken van verschillende regelingen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Mentale of praktische steun zoeken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564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Verlofregelingen &amp; ondersteuning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2C9F635-8DCA-6F73-B08C-44BB4347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3888"/>
            <a:ext cx="9975850" cy="48781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Calamiteitenverlof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Kortdurend/langdurend zorgverlof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Bijzonder verlof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Flexibel werken, loopbaanonderbreking/deeltijd werken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Week van de Jonge Mantelzorger 2025 (1 t/m 7 juni)</a:t>
            </a:r>
          </a:p>
          <a:p>
            <a:pPr>
              <a:lnSpc>
                <a:spcPct val="150000"/>
              </a:lnSpc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www.jmzpro.nl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109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616009" y="884782"/>
            <a:ext cx="10262616" cy="720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nl-NL" sz="4400">
                <a:solidFill>
                  <a:srgbClr val="683282"/>
                </a:solidFill>
                <a:latin typeface="Graphik Bold"/>
                <a:cs typeface="Calibri"/>
              </a:rPr>
              <a:t>Wat kan CNV voor je betekenen?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EFDB182E-4698-C711-19FE-7F9C8FA42797}"/>
              </a:ext>
            </a:extLst>
          </p:cNvPr>
          <p:cNvSpPr txBox="1">
            <a:spLocks/>
          </p:cNvSpPr>
          <p:nvPr/>
        </p:nvSpPr>
        <p:spPr>
          <a:xfrm>
            <a:off x="838200" y="1894234"/>
            <a:ext cx="10840770" cy="4797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Praat mee over jouw cao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Juridische ondersteuning in zowel werk- als privésituaties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Ondersteuning bij gebeurtenissen rondom thema’s als mantelzorg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Trainingen en workshops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>
                <a:solidFill>
                  <a:srgbClr val="683282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Ga naar onze website: www.cnv.nl </a:t>
            </a:r>
          </a:p>
          <a:p>
            <a:pPr algn="l">
              <a:lnSpc>
                <a:spcPct val="150000"/>
              </a:lnSpc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endParaRPr lang="nl-NL" sz="1800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2" algn="l">
              <a:lnSpc>
                <a:spcPct val="150000"/>
              </a:lnSpc>
              <a:spcBef>
                <a:spcPts val="1000"/>
              </a:spcBef>
            </a:pPr>
            <a:endParaRPr lang="nl-NL">
              <a:solidFill>
                <a:srgbClr val="683282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790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62C9F635-8DCA-6F73-B08C-44BB43477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823" y="2316280"/>
            <a:ext cx="10410354" cy="222543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  <a:t>Heb je later nog vragen? Stuur dan een e-mail naar info@aofondsrijk.nl.</a:t>
            </a:r>
            <a:br>
              <a:rPr lang="nl-NL" sz="2400">
                <a:solidFill>
                  <a:schemeClr val="bg1"/>
                </a:solidFill>
                <a:latin typeface="Graphik Regular" panose="020B0503030202060203" pitchFamily="34" charset="77"/>
                <a:cs typeface="Calibri" panose="020F0502020204030204" pitchFamily="34" charset="0"/>
              </a:rPr>
            </a:b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 sz="24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nl-NL" sz="2000">
              <a:solidFill>
                <a:schemeClr val="bg1"/>
              </a:solidFill>
              <a:latin typeface="Graphik Regular" panose="020B0503030202060203" pitchFamily="34" charset="77"/>
              <a:cs typeface="Calibri" panose="020F0502020204030204" pitchFamily="34" charset="0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8E87134D-A464-BB38-D3EB-103B10F19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1812"/>
            <a:ext cx="10515600" cy="714046"/>
          </a:xfrm>
        </p:spPr>
        <p:txBody>
          <a:bodyPr>
            <a:normAutofit/>
          </a:bodyPr>
          <a:lstStyle/>
          <a:p>
            <a:pPr marL="12700" indent="-12700"/>
            <a:r>
              <a:rPr lang="nl-NL" b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2066108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7EEB7F77-FC4A-C9D2-EEC5-80B7C24A806C}"/>
              </a:ext>
            </a:extLst>
          </p:cNvPr>
          <p:cNvSpPr txBox="1">
            <a:spLocks/>
          </p:cNvSpPr>
          <p:nvPr/>
        </p:nvSpPr>
        <p:spPr>
          <a:xfrm>
            <a:off x="964692" y="2632170"/>
            <a:ext cx="10262616" cy="15936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j-ea"/>
                <a:cs typeface="+mj-cs"/>
              </a:defRPr>
            </a:lvl1pPr>
          </a:lstStyle>
          <a:p>
            <a:r>
              <a:rPr lang="nl-NL" sz="4400">
                <a:solidFill>
                  <a:srgbClr val="683282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Beluister ook de verdiepende podcast ‘Werken en zorgen, over mantelzorg’!</a:t>
            </a:r>
          </a:p>
        </p:txBody>
      </p:sp>
    </p:spTree>
    <p:extLst>
      <p:ext uri="{BB962C8B-B14F-4D97-AF65-F5344CB8AC3E}">
        <p14:creationId xmlns:p14="http://schemas.microsoft.com/office/powerpoint/2010/main" val="1514739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7F5F2EFD-DE4B-3EEE-AB2B-A2C3D031BE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5" y="5392057"/>
            <a:ext cx="1686354" cy="94048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F235F3C-CC4F-1729-4660-8665BCA14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3172" y="5213404"/>
            <a:ext cx="1921258" cy="1644596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2BEB27DA-D1EF-36AF-B51A-38A22D4D3957}"/>
              </a:ext>
            </a:extLst>
          </p:cNvPr>
          <p:cNvSpPr txBox="1">
            <a:spLocks/>
          </p:cNvSpPr>
          <p:nvPr/>
        </p:nvSpPr>
        <p:spPr>
          <a:xfrm>
            <a:off x="586155" y="1242646"/>
            <a:ext cx="10754644" cy="3353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Graphik Medium" panose="020B0503030202060203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nl-NL" sz="4800" dirty="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Volgend </a:t>
            </a:r>
            <a:r>
              <a:rPr lang="nl-NL" sz="4800" dirty="0" err="1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webinar</a:t>
            </a:r>
            <a:endParaRPr lang="nl-NL" sz="6000" dirty="0">
              <a:solidFill>
                <a:schemeClr val="bg1"/>
              </a:solidFill>
              <a:latin typeface="Graphik Bold" panose="020B0503030202060203" pitchFamily="34" charset="77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800" dirty="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Werk en mantelzorg bij </a:t>
            </a:r>
            <a:r>
              <a:rPr lang="nl-NL" sz="2800">
                <a:solidFill>
                  <a:schemeClr val="bg1"/>
                </a:solidFill>
                <a:latin typeface="Graphik Bold" panose="020B0503030202060203" pitchFamily="34" charset="77"/>
                <a:cs typeface="Calibri" panose="020F0502020204030204" pitchFamily="34" charset="0"/>
              </a:rPr>
              <a:t>dementie </a:t>
            </a:r>
          </a:p>
          <a:p>
            <a:pPr>
              <a:lnSpc>
                <a:spcPct val="150000"/>
              </a:lnSpc>
            </a:pPr>
            <a:r>
              <a:rPr lang="nl-NL" sz="2800">
                <a:solidFill>
                  <a:schemeClr val="bg1"/>
                </a:solidFill>
                <a:latin typeface="Graphik Regular" panose="020B0503030202060203" pitchFamily="34" charset="0"/>
                <a:cs typeface="Calibri" panose="020F0502020204030204" pitchFamily="34" charset="0"/>
              </a:rPr>
              <a:t>14 </a:t>
            </a:r>
            <a:r>
              <a:rPr lang="nl-NL" sz="2800" dirty="0">
                <a:solidFill>
                  <a:schemeClr val="bg1"/>
                </a:solidFill>
                <a:latin typeface="Graphik Regular" panose="020B0503030202060203" pitchFamily="34" charset="0"/>
                <a:cs typeface="Calibri" panose="020F0502020204030204" pitchFamily="34" charset="0"/>
              </a:rPr>
              <a:t>oktober 2025</a:t>
            </a:r>
          </a:p>
        </p:txBody>
      </p:sp>
    </p:spTree>
    <p:extLst>
      <p:ext uri="{BB962C8B-B14F-4D97-AF65-F5344CB8AC3E}">
        <p14:creationId xmlns:p14="http://schemas.microsoft.com/office/powerpoint/2010/main" val="41495653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NV template-leeg (002).pptx  -  Alleen-lezen" id="{2433946A-1280-41D0-B4F3-CF5A14672AA2}" vid="{00A6DFBE-164C-4011-B68D-A57B7B269A2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2C504886E0CC43A153C3ED48CF0DC8" ma:contentTypeVersion="14" ma:contentTypeDescription="Een nieuw document maken." ma:contentTypeScope="" ma:versionID="ec81954ec6c43246b482b31790d3107f">
  <xsd:schema xmlns:xsd="http://www.w3.org/2001/XMLSchema" xmlns:xs="http://www.w3.org/2001/XMLSchema" xmlns:p="http://schemas.microsoft.com/office/2006/metadata/properties" xmlns:ns2="36c612c0-b540-4b8d-8572-6ce240c66380" xmlns:ns3="32dac3f8-a36c-4738-a6de-70ef82eb011e" targetNamespace="http://schemas.microsoft.com/office/2006/metadata/properties" ma:root="true" ma:fieldsID="885976496424be4be7fa3dd43c5b80c4" ns2:_="" ns3:_="">
    <xsd:import namespace="36c612c0-b540-4b8d-8572-6ce240c66380"/>
    <xsd:import namespace="32dac3f8-a36c-4738-a6de-70ef82eb01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612c0-b540-4b8d-8572-6ce240c663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ffaa0aed-6c99-40ce-9061-57ff6481ec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dac3f8-a36c-4738-a6de-70ef82eb011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953f384-405f-40e6-9ee2-a6e81cece7c2}" ma:internalName="TaxCatchAll" ma:showField="CatchAllData" ma:web="32dac3f8-a36c-4738-a6de-70ef82eb01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c612c0-b540-4b8d-8572-6ce240c66380">
      <Terms xmlns="http://schemas.microsoft.com/office/infopath/2007/PartnerControls"/>
    </lcf76f155ced4ddcb4097134ff3c332f>
    <TaxCatchAll xmlns="32dac3f8-a36c-4738-a6de-70ef82eb011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ffaa0aed-6c99-40ce-9061-57ff6481ec14" ContentTypeId="0x0101" PreviousValue="false"/>
</file>

<file path=customXml/itemProps1.xml><?xml version="1.0" encoding="utf-8"?>
<ds:datastoreItem xmlns:ds="http://schemas.openxmlformats.org/officeDocument/2006/customXml" ds:itemID="{1A94487D-690E-44D4-9592-02F4A9C7763E}">
  <ds:schemaRefs>
    <ds:schemaRef ds:uri="32dac3f8-a36c-4738-a6de-70ef82eb011e"/>
    <ds:schemaRef ds:uri="36c612c0-b540-4b8d-8572-6ce240c6638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7E05FD9-6616-4F66-BD7D-D2EC0E61A325}">
  <ds:schemaRefs>
    <ds:schemaRef ds:uri="http://purl.org/dc/terms/"/>
    <ds:schemaRef ds:uri="http://schemas.microsoft.com/office/2006/documentManagement/types"/>
    <ds:schemaRef ds:uri="36c612c0-b540-4b8d-8572-6ce240c66380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2dac3f8-a36c-4738-a6de-70ef82eb011e"/>
  </ds:schemaRefs>
</ds:datastoreItem>
</file>

<file path=customXml/itemProps3.xml><?xml version="1.0" encoding="utf-8"?>
<ds:datastoreItem xmlns:ds="http://schemas.openxmlformats.org/officeDocument/2006/customXml" ds:itemID="{A13362BE-D46C-466F-B253-C2D30961B2F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C7BE03A-BE06-4CC3-9B52-400EFECB42A7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CNV Presentatie_leeg</Template>
  <TotalTime>0</TotalTime>
  <Words>526</Words>
  <Application>Microsoft Office PowerPoint</Application>
  <PresentationFormat>Breedbeeld</PresentationFormat>
  <Paragraphs>114</Paragraphs>
  <Slides>17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Aptos</vt:lpstr>
      <vt:lpstr>Arial</vt:lpstr>
      <vt:lpstr>Calibri</vt:lpstr>
      <vt:lpstr>Graphik Bold</vt:lpstr>
      <vt:lpstr>Graphik Medium</vt:lpstr>
      <vt:lpstr>Graphik Regular</vt:lpstr>
      <vt:lpstr>Wingdings</vt:lpstr>
      <vt:lpstr>Kantoorthema</vt:lpstr>
      <vt:lpstr>PowerPoint-presentatie</vt:lpstr>
      <vt:lpstr>PowerPoint-presentatie</vt:lpstr>
      <vt:lpstr>Even voorstellen</vt:lpstr>
      <vt:lpstr>Wat is een jonge mantelzorger precies?</vt:lpstr>
      <vt:lpstr>Cijfers</vt:lpstr>
      <vt:lpstr>PowerPoint-presentatie</vt:lpstr>
      <vt:lpstr>Misverstanden &amp; stigma’s</vt:lpstr>
      <vt:lpstr>PowerPoint-presentatie</vt:lpstr>
      <vt:lpstr>Herkenning op de werkvloer</vt:lpstr>
      <vt:lpstr>PowerPoint-presentatie</vt:lpstr>
      <vt:lpstr>Wat vraagt dit van HR en beleid?</vt:lpstr>
      <vt:lpstr>PowerPoint-presentatie</vt:lpstr>
      <vt:lpstr>Verlofregelingen &amp; ondersteuning</vt:lpstr>
      <vt:lpstr>PowerPoint-presentatie</vt:lpstr>
      <vt:lpstr>Vragen?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Guus Simons</dc:creator>
  <cp:lastModifiedBy>Philipp Rijs</cp:lastModifiedBy>
  <cp:revision>2</cp:revision>
  <dcterms:created xsi:type="dcterms:W3CDTF">2025-03-26T11:40:10Z</dcterms:created>
  <dcterms:modified xsi:type="dcterms:W3CDTF">2025-06-06T10:34:05Z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0x010100F22C504886E0CC43A153C3ED48CF0DC8</vt:lpwstr>
  </property>
  <property fmtid="{D5CDD505-2E9C-101B-9397-08002B2CF9AE}" pid="3" name="MediaServiceImageTags">
    <vt:lpwstr/>
  </property>
</Properties>
</file>